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498" r:id="rId3"/>
    <p:sldId id="499" r:id="rId4"/>
    <p:sldId id="500" r:id="rId5"/>
    <p:sldId id="502" r:id="rId6"/>
    <p:sldId id="534" r:id="rId7"/>
    <p:sldId id="507" r:id="rId8"/>
    <p:sldId id="530" r:id="rId9"/>
    <p:sldId id="508" r:id="rId10"/>
    <p:sldId id="535" r:id="rId11"/>
    <p:sldId id="509" r:id="rId12"/>
    <p:sldId id="510" r:id="rId13"/>
    <p:sldId id="511" r:id="rId14"/>
    <p:sldId id="531" r:id="rId15"/>
    <p:sldId id="513" r:id="rId16"/>
    <p:sldId id="536" r:id="rId17"/>
    <p:sldId id="515" r:id="rId18"/>
    <p:sldId id="517" r:id="rId19"/>
    <p:sldId id="537" r:id="rId20"/>
    <p:sldId id="519" r:id="rId21"/>
    <p:sldId id="520" r:id="rId22"/>
    <p:sldId id="521" r:id="rId23"/>
    <p:sldId id="522" r:id="rId24"/>
    <p:sldId id="538" r:id="rId25"/>
    <p:sldId id="523" r:id="rId26"/>
    <p:sldId id="532" r:id="rId27"/>
    <p:sldId id="533" r:id="rId28"/>
    <p:sldId id="539" r:id="rId29"/>
    <p:sldId id="304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89247"/>
    <a:srgbClr val="A0B67D"/>
    <a:srgbClr val="B2B3B5"/>
    <a:srgbClr val="0E5C99"/>
    <a:srgbClr val="DEEBF7"/>
    <a:srgbClr val="C4C9CB"/>
    <a:srgbClr val="CCEFFC"/>
    <a:srgbClr val="0098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1" autoAdjust="0"/>
    <p:restoredTop sz="94035" autoAdjust="0"/>
  </p:normalViewPr>
  <p:slideViewPr>
    <p:cSldViewPr snapToGrid="0">
      <p:cViewPr>
        <p:scale>
          <a:sx n="75" d="100"/>
          <a:sy n="75" d="100"/>
        </p:scale>
        <p:origin x="1662" y="9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20/09/2021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360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19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10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661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20/09/2021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20/09/2021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20/09/2021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20/09/2021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20/09/2021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4.png"/><Relationship Id="rId25" Type="http://schemas.openxmlformats.org/officeDocument/2006/relationships/image" Target="../media/image33.png"/><Relationship Id="rId2" Type="http://schemas.openxmlformats.org/officeDocument/2006/relationships/video" Target="file:///G:\Utilisateurs\antoine.andre\Documents\webDev\PhD_defense\videos\part_2_methods\signal_1D_expansion.mp4" TargetMode="External"/><Relationship Id="rId20" Type="http://schemas.openxmlformats.org/officeDocument/2006/relationships/image" Target="../media/image43.png"/><Relationship Id="rId1" Type="http://schemas.microsoft.com/office/2007/relationships/media" Target="file:///G:\Utilisateurs\antoine.andre\Documents\webDev\PhD_defense\videos\part_2_methods\signal_1D_expansion.mp4" TargetMode="External"/><Relationship Id="rId24" Type="http://schemas.openxmlformats.org/officeDocument/2006/relationships/image" Target="../media/image47.png"/><Relationship Id="rId5" Type="http://schemas.openxmlformats.org/officeDocument/2006/relationships/image" Target="../media/image10.jpeg"/><Relationship Id="rId23" Type="http://schemas.openxmlformats.org/officeDocument/2006/relationships/image" Target="../media/image46.png"/><Relationship Id="rId19" Type="http://schemas.openxmlformats.org/officeDocument/2006/relationships/image" Target="../media/image42.png"/><Relationship Id="rId4" Type="http://schemas.openxmlformats.org/officeDocument/2006/relationships/notesSlide" Target="../notesSlides/notesSlide11.xml"/><Relationship Id="rId2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4.png"/><Relationship Id="rId31" Type="http://schemas.openxmlformats.org/officeDocument/2006/relationships/image" Target="../media/image67.png"/><Relationship Id="rId4" Type="http://schemas.openxmlformats.org/officeDocument/2006/relationships/image" Target="../media/image34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10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6.png"/><Relationship Id="rId10" Type="http://schemas.openxmlformats.org/officeDocument/2006/relationships/image" Target="../media/image72.png"/><Relationship Id="rId4" Type="http://schemas.openxmlformats.org/officeDocument/2006/relationships/image" Target="../media/image35.pn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3_performances\variableNoises_suppMat1.mp4" TargetMode="External"/><Relationship Id="rId1" Type="http://schemas.microsoft.com/office/2007/relationships/media" Target="file:///G:\Utilisateurs\antoine.andre\Documents\webDev\PhD_defense\videos\part_3_performances\variableNoises_suppMat1.mp4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assets\title_background_1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54.pn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jpg"/><Relationship Id="rId18" Type="http://schemas.openxmlformats.org/officeDocument/2006/relationships/image" Target="../media/image68.png"/><Relationship Id="rId26" Type="http://schemas.openxmlformats.org/officeDocument/2006/relationships/image" Target="../media/image76.jpg"/><Relationship Id="rId39" Type="http://schemas.openxmlformats.org/officeDocument/2006/relationships/image" Target="../media/image89.jpg"/><Relationship Id="rId21" Type="http://schemas.openxmlformats.org/officeDocument/2006/relationships/image" Target="../media/image71.jpg"/><Relationship Id="rId34" Type="http://schemas.openxmlformats.org/officeDocument/2006/relationships/image" Target="../media/image84.jpg"/><Relationship Id="rId42" Type="http://schemas.openxmlformats.org/officeDocument/2006/relationships/image" Target="../media/image92.jpg"/><Relationship Id="rId47" Type="http://schemas.openxmlformats.org/officeDocument/2006/relationships/image" Target="../media/image97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5.jpeg"/><Relationship Id="rId29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24" Type="http://schemas.openxmlformats.org/officeDocument/2006/relationships/image" Target="../media/image74.jpg"/><Relationship Id="rId32" Type="http://schemas.openxmlformats.org/officeDocument/2006/relationships/image" Target="../media/image82.jpg"/><Relationship Id="rId37" Type="http://schemas.openxmlformats.org/officeDocument/2006/relationships/image" Target="../media/image87.jpg"/><Relationship Id="rId40" Type="http://schemas.openxmlformats.org/officeDocument/2006/relationships/image" Target="../media/image90.jpg"/><Relationship Id="rId45" Type="http://schemas.openxmlformats.org/officeDocument/2006/relationships/image" Target="../media/image95.jpg"/><Relationship Id="rId5" Type="http://schemas.openxmlformats.org/officeDocument/2006/relationships/image" Target="../media/image13.jpeg"/><Relationship Id="rId15" Type="http://schemas.openxmlformats.org/officeDocument/2006/relationships/image" Target="../media/image64.jpg"/><Relationship Id="rId23" Type="http://schemas.openxmlformats.org/officeDocument/2006/relationships/image" Target="../media/image73.jpg"/><Relationship Id="rId28" Type="http://schemas.openxmlformats.org/officeDocument/2006/relationships/image" Target="../media/image78.png"/><Relationship Id="rId36" Type="http://schemas.openxmlformats.org/officeDocument/2006/relationships/image" Target="../media/image86.jpg"/><Relationship Id="rId10" Type="http://schemas.openxmlformats.org/officeDocument/2006/relationships/image" Target="../media/image59.jpg"/><Relationship Id="rId19" Type="http://schemas.openxmlformats.org/officeDocument/2006/relationships/image" Target="../media/image69.jpg"/><Relationship Id="rId31" Type="http://schemas.openxmlformats.org/officeDocument/2006/relationships/image" Target="../media/image81.jpg"/><Relationship Id="rId44" Type="http://schemas.openxmlformats.org/officeDocument/2006/relationships/image" Target="../media/image94.jpg"/><Relationship Id="rId4" Type="http://schemas.openxmlformats.org/officeDocument/2006/relationships/image" Target="../media/image11.png"/><Relationship Id="rId9" Type="http://schemas.openxmlformats.org/officeDocument/2006/relationships/image" Target="../media/image58.jpg"/><Relationship Id="rId14" Type="http://schemas.openxmlformats.org/officeDocument/2006/relationships/image" Target="../media/image63.jpg"/><Relationship Id="rId22" Type="http://schemas.openxmlformats.org/officeDocument/2006/relationships/image" Target="../media/image72.jpg"/><Relationship Id="rId27" Type="http://schemas.openxmlformats.org/officeDocument/2006/relationships/image" Target="../media/image77.jpg"/><Relationship Id="rId30" Type="http://schemas.openxmlformats.org/officeDocument/2006/relationships/image" Target="../media/image80.jpg"/><Relationship Id="rId35" Type="http://schemas.openxmlformats.org/officeDocument/2006/relationships/image" Target="../media/image85.jpg"/><Relationship Id="rId43" Type="http://schemas.openxmlformats.org/officeDocument/2006/relationships/image" Target="../media/image93.jpg"/><Relationship Id="rId8" Type="http://schemas.openxmlformats.org/officeDocument/2006/relationships/image" Target="../media/image57.jpg"/><Relationship Id="rId3" Type="http://schemas.openxmlformats.org/officeDocument/2006/relationships/image" Target="../media/image10.jpeg"/><Relationship Id="rId12" Type="http://schemas.openxmlformats.org/officeDocument/2006/relationships/image" Target="../media/image61.jpg"/><Relationship Id="rId17" Type="http://schemas.openxmlformats.org/officeDocument/2006/relationships/image" Target="../media/image66.jpg"/><Relationship Id="rId25" Type="http://schemas.openxmlformats.org/officeDocument/2006/relationships/image" Target="../media/image75.jpg"/><Relationship Id="rId33" Type="http://schemas.openxmlformats.org/officeDocument/2006/relationships/image" Target="../media/image83.jpg"/><Relationship Id="rId38" Type="http://schemas.openxmlformats.org/officeDocument/2006/relationships/image" Target="../media/image88.jpg"/><Relationship Id="rId46" Type="http://schemas.openxmlformats.org/officeDocument/2006/relationships/image" Target="../media/image96.jpg"/><Relationship Id="rId20" Type="http://schemas.openxmlformats.org/officeDocument/2006/relationships/image" Target="../media/image70.jpg"/><Relationship Id="rId41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b="1" dirty="0">
                <a:solidFill>
                  <a:srgbClr val="ACC949"/>
                </a:solidFill>
              </a:rPr>
              <a:t>23 septembre 2021</a:t>
            </a:r>
            <a:endParaRPr lang="fr-FR" sz="16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d’une mire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7920000" y="1341133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00" y="1341133"/>
                <a:ext cx="3499484" cy="5186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C7C0E266-0B65-4081-B48D-6A7B13599466}"/>
              </a:ext>
            </a:extLst>
          </p:cNvPr>
          <p:cNvGrpSpPr/>
          <p:nvPr/>
        </p:nvGrpSpPr>
        <p:grpSpPr>
          <a:xfrm>
            <a:off x="7560000" y="2046809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4704FDC-BCFC-40B2-9A8E-966934C835E5}"/>
              </a:ext>
            </a:extLst>
          </p:cNvPr>
          <p:cNvGrpSpPr/>
          <p:nvPr/>
        </p:nvGrpSpPr>
        <p:grpSpPr>
          <a:xfrm>
            <a:off x="7920000" y="4516133"/>
            <a:ext cx="1818895" cy="1635551"/>
            <a:chOff x="7560000" y="4516133"/>
            <a:chExt cx="1818895" cy="1635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7560000" y="4516133"/>
                  <a:ext cx="15027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4516133"/>
                  <a:ext cx="1502784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4858" r="-2834" b="-3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83862EDE-C638-47C4-9381-C5A7FD884124}"/>
                    </a:ext>
                  </a:extLst>
                </p:cNvPr>
                <p:cNvSpPr txBox="1"/>
                <p:nvPr/>
              </p:nvSpPr>
              <p:spPr>
                <a:xfrm>
                  <a:off x="7560000" y="4922917"/>
                  <a:ext cx="821635" cy="4744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83862EDE-C638-47C4-9381-C5A7FD88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4922917"/>
                  <a:ext cx="821635" cy="47442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81EDC85C-1F4E-447F-A7F5-8A6DBFE8E611}"/>
                    </a:ext>
                  </a:extLst>
                </p:cNvPr>
                <p:cNvSpPr txBox="1"/>
                <p:nvPr/>
              </p:nvSpPr>
              <p:spPr>
                <a:xfrm>
                  <a:off x="7560000" y="5577168"/>
                  <a:ext cx="1818895" cy="5745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81EDC85C-1F4E-447F-A7F5-8A6DBFE8E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000" y="5577168"/>
                  <a:ext cx="1818895" cy="57451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4F5FE0EB-A5C6-4EB0-B334-513AFA11F3E2}"/>
              </a:ext>
            </a:extLst>
          </p:cNvPr>
          <p:cNvSpPr txBox="1"/>
          <p:nvPr/>
        </p:nvSpPr>
        <p:spPr>
          <a:xfrm>
            <a:off x="7560000" y="720000"/>
            <a:ext cx="417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continu : </a:t>
            </a:r>
            <a:r>
              <a:rPr lang="fr-FR" dirty="0"/>
              <a:t>mesure de phase à même le pic fréquentiel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9E5B741-A4FA-4B72-863A-9F5032DB3751}"/>
              </a:ext>
            </a:extLst>
          </p:cNvPr>
          <p:cNvSpPr txBox="1"/>
          <p:nvPr/>
        </p:nvSpPr>
        <p:spPr>
          <a:xfrm>
            <a:off x="7560000" y="3717484"/>
            <a:ext cx="417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discret : </a:t>
            </a:r>
            <a:r>
              <a:rPr lang="fr-FR" dirty="0"/>
              <a:t>mesure de phase via la régression linéaire du plan de phase filtré</a:t>
            </a:r>
          </a:p>
        </p:txBody>
      </p:sp>
      <p:pic>
        <p:nvPicPr>
          <p:cNvPr id="10" name="signal_1D_expansion">
            <a:hlinkClick r:id="" action="ppaction://media"/>
            <a:extLst>
              <a:ext uri="{FF2B5EF4-FFF2-40B4-BE49-F238E27FC236}">
                <a16:creationId xmlns:a16="http://schemas.microsoft.com/office/drawing/2014/main" id="{7252FE8A-7693-45F8-B4C7-E9077716F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37687" y="897929"/>
            <a:ext cx="6839056" cy="38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3CF1C86E-3EAD-45DC-9590-1A50E6FD6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9" y="882080"/>
            <a:ext cx="7920000" cy="5122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id="{2D940FC6-C90C-4E56-A36B-409367B7A347}"/>
              </a:ext>
            </a:extLst>
          </p:cNvPr>
          <p:cNvGrpSpPr/>
          <p:nvPr/>
        </p:nvGrpSpPr>
        <p:grpSpPr>
          <a:xfrm>
            <a:off x="8454740" y="4199503"/>
            <a:ext cx="3456556" cy="2136509"/>
            <a:chOff x="8454740" y="4199503"/>
            <a:chExt cx="3456556" cy="2136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/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/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/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blipFill>
                  <a:blip r:embed="rId3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" y="680045"/>
            <a:ext cx="3544592" cy="3544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9" y="3477338"/>
            <a:ext cx="3410467" cy="2729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09" y="3465428"/>
            <a:ext cx="3410468" cy="31386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6AD735-425E-4DE3-99B0-EBD936D6459E}"/>
              </a:ext>
            </a:extLst>
          </p:cNvPr>
          <p:cNvSpPr txBox="1"/>
          <p:nvPr/>
        </p:nvSpPr>
        <p:spPr>
          <a:xfrm>
            <a:off x="4597052" y="3459732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/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F41F1023-E512-4E3D-B285-27EBDF617509}"/>
              </a:ext>
            </a:extLst>
          </p:cNvPr>
          <p:cNvSpPr txBox="1"/>
          <p:nvPr/>
        </p:nvSpPr>
        <p:spPr>
          <a:xfrm>
            <a:off x="3956967" y="627146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 de projection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/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BE338367-9854-4D46-8A5E-AF9A9025DD75}"/>
              </a:ext>
            </a:extLst>
          </p:cNvPr>
          <p:cNvSpPr txBox="1"/>
          <p:nvPr/>
        </p:nvSpPr>
        <p:spPr>
          <a:xfrm>
            <a:off x="7123661" y="1298241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913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63CDE08-0F68-455B-ADDF-07071C25E68A}"/>
              </a:ext>
            </a:extLst>
          </p:cNvPr>
          <p:cNvSpPr txBox="1"/>
          <p:nvPr/>
        </p:nvSpPr>
        <p:spPr>
          <a:xfrm>
            <a:off x="366216" y="979598"/>
            <a:ext cx="831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Présentation</a:t>
            </a:r>
            <a:r>
              <a:rPr lang="en-US" dirty="0"/>
              <a:t> de </a:t>
            </a:r>
            <a:r>
              <a:rPr lang="en-US" dirty="0" err="1"/>
              <a:t>l’encodage</a:t>
            </a:r>
            <a:r>
              <a:rPr lang="fr-FR" dirty="0"/>
              <a:t> (rapide) -&gt; but = préserver la redondance périodique d’info</a:t>
            </a:r>
          </a:p>
          <a:p>
            <a:r>
              <a:rPr lang="en-US" dirty="0"/>
              <a:t>P</a:t>
            </a:r>
            <a:r>
              <a:rPr lang="fr-FR" dirty="0" err="1"/>
              <a:t>résentation</a:t>
            </a:r>
            <a:r>
              <a:rPr lang="fr-FR" dirty="0"/>
              <a:t> du décodage avec le seuillage adaptatif sur chaque point de la 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618038"/>
                  </p:ext>
                </p:extLst>
              </p:nvPr>
            </p:nvGraphicFramePr>
            <p:xfrm>
              <a:off x="8423672" y="3786039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Axe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Résolution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Justesse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1.15%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oMath>
                          </a14:m>
                          <a:r>
                            <a:rPr lang="fr-FR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  <a:r>
                            <a:rPr lang="en-US" baseline="0" dirty="0"/>
                            <a:t> 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dirty="0"/>
                            <a:t>  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0.0004%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120.5</m:t>
                              </m:r>
                            </m:oMath>
                          </a14:m>
                          <a:r>
                            <a:rPr lang="en-US" dirty="0"/>
                            <a:t>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0.35%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118.1</m:t>
                              </m:r>
                            </m:oMath>
                          </a14:m>
                          <a:r>
                            <a:rPr lang="fr-FR" dirty="0"/>
                            <a:t>  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rad.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618038"/>
                  </p:ext>
                </p:extLst>
              </p:nvPr>
            </p:nvGraphicFramePr>
            <p:xfrm>
              <a:off x="8423672" y="3786039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/>
                    <a:gridCol w="1587500"/>
                    <a:gridCol w="99695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Axe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Résolution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Justesse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1.15%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r>
                            <a:rPr lang="en-US" baseline="0" dirty="0" smtClean="0"/>
                            <a:t> 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0.0004%</a:t>
                          </a:r>
                          <a:endParaRPr lang="fr-FR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0.35%</a:t>
                          </a:r>
                          <a:endParaRPr lang="fr-FR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  <a:endParaRPr lang="fr-FR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4" y="631626"/>
            <a:ext cx="2912210" cy="2912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5" y="3598441"/>
            <a:ext cx="2647868" cy="29122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variableNoises_suppMat1">
            <a:hlinkClick r:id="" action="ppaction://media"/>
            <a:extLst>
              <a:ext uri="{FF2B5EF4-FFF2-40B4-BE49-F238E27FC236}">
                <a16:creationId xmlns:a16="http://schemas.microsoft.com/office/drawing/2014/main" id="{58DA4604-E3D2-4E43-9856-9C3236FD1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8408" y="828815"/>
            <a:ext cx="10022692" cy="56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47ED750-39CE-4188-89A5-C40E51A38E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7207D6-E7FD-46B9-B441-E9060C1E02BC}"/>
              </a:ext>
            </a:extLst>
          </p:cNvPr>
          <p:cNvSpPr/>
          <p:nvPr/>
        </p:nvSpPr>
        <p:spPr>
          <a:xfrm>
            <a:off x="5336836" y="680046"/>
            <a:ext cx="6493920" cy="4253202"/>
          </a:xfrm>
          <a:prstGeom prst="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Création de la bibliothèque logicielle Vernier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836" y="5192120"/>
            <a:ext cx="6714625" cy="11300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434F2C-0862-4259-9792-A1886B78F3EA}"/>
              </a:ext>
            </a:extLst>
          </p:cNvPr>
          <p:cNvSpPr txBox="1"/>
          <p:nvPr/>
        </p:nvSpPr>
        <p:spPr>
          <a:xfrm>
            <a:off x="5336837" y="732977"/>
            <a:ext cx="63471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Un petit truc sympa qui montre le logiciel en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l’étalonnage de microrobots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CC503CB-824F-4408-AEBA-24B4FAFAA9F7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45559646-99C2-4214-9041-A6E9A83905C3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073BFA91-078D-471C-8B0A-9FBCABC1BB9A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B3C88D9-F384-4E12-8AAD-8DA1DD4C02A2}"/>
              </a:ext>
            </a:extLst>
          </p:cNvPr>
          <p:cNvSpPr txBox="1"/>
          <p:nvPr/>
        </p:nvSpPr>
        <p:spPr>
          <a:xfrm>
            <a:off x="360000" y="1080000"/>
            <a:ext cx="3929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Récapitulatif des buts initiaux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Extension de la plage de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Conservation de la grande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Mesure de pose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Applications à la microrobotique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/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10x10 cm²</a:t>
                </a:r>
              </a:p>
              <a:p>
                <a:r>
                  <a:rPr lang="fr-FR" dirty="0"/>
                  <a:t>1 nm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fr-FR" dirty="0"/>
                  <a:t> et 4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  <a:p>
                <a:r>
                  <a:rPr lang="fr-FR" dirty="0"/>
                  <a:t>120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Création d’un logiciel dédié à la mesure de pose par mires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blipFill>
                <a:blip r:embed="rId4"/>
                <a:stretch>
                  <a:fillRect l="-869" t="-3046" r="-109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41CB245-AEAA-4AAA-B3D0-47F55BCFF9D1}"/>
              </a:ext>
            </a:extLst>
          </p:cNvPr>
          <p:cNvCxnSpPr/>
          <p:nvPr/>
        </p:nvCxnSpPr>
        <p:spPr>
          <a:xfrm>
            <a:off x="4428000" y="1524000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55D31E5-35EF-4F4C-8CEF-2BDA53D011B7}"/>
              </a:ext>
            </a:extLst>
          </p:cNvPr>
          <p:cNvCxnSpPr/>
          <p:nvPr/>
        </p:nvCxnSpPr>
        <p:spPr>
          <a:xfrm>
            <a:off x="4428000" y="1807375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EB93A7-7904-48B7-BC95-4FD8D15CE39A}"/>
              </a:ext>
            </a:extLst>
          </p:cNvPr>
          <p:cNvCxnSpPr/>
          <p:nvPr/>
        </p:nvCxnSpPr>
        <p:spPr>
          <a:xfrm>
            <a:off x="4428000" y="2083953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01C09AB-120D-41FE-ADF3-DE60595AA326}"/>
              </a:ext>
            </a:extLst>
          </p:cNvPr>
          <p:cNvCxnSpPr/>
          <p:nvPr/>
        </p:nvCxnSpPr>
        <p:spPr>
          <a:xfrm>
            <a:off x="4428000" y="2354886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E25E6-01A5-4832-83E6-A3DD24701270}"/>
              </a:ext>
            </a:extLst>
          </p:cNvPr>
          <p:cNvSpPr txBox="1"/>
          <p:nvPr/>
        </p:nvSpPr>
        <p:spPr>
          <a:xfrm>
            <a:off x="343622" y="3035536"/>
            <a:ext cx="464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Microscopie par holographie numérique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une source de lumière cohérente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Enregistrement interférentiel de cette onde cohérente : l’hologramme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B6CB2B-2095-4505-8750-522B85FCFEEA}"/>
              </a:ext>
            </a:extLst>
          </p:cNvPr>
          <p:cNvSpPr txBox="1"/>
          <p:nvPr/>
        </p:nvSpPr>
        <p:spPr>
          <a:xfrm>
            <a:off x="343621" y="5460298"/>
            <a:ext cx="464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de l’onde incidente sur l’objet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D5FA20-A2C1-42A9-91DB-4904EA10EA9A}"/>
              </a:ext>
            </a:extLst>
          </p:cNvPr>
          <p:cNvSpPr txBox="1"/>
          <p:nvPr/>
        </p:nvSpPr>
        <p:spPr>
          <a:xfrm>
            <a:off x="2538988" y="4519308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0D5C1630-4BC3-41B9-AF49-AE87B1DB668D}"/>
              </a:ext>
            </a:extLst>
          </p:cNvPr>
          <p:cNvSpPr/>
          <p:nvPr/>
        </p:nvSpPr>
        <p:spPr>
          <a:xfrm>
            <a:off x="2232547" y="4325507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BBDB7FAC-C84E-4EF9-BF0B-7C0C3B69C099}"/>
              </a:ext>
            </a:extLst>
          </p:cNvPr>
          <p:cNvSpPr/>
          <p:nvPr/>
        </p:nvSpPr>
        <p:spPr>
          <a:xfrm rot="16200000">
            <a:off x="5409328" y="5232896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/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Résolution </a:t>
                </a:r>
                <a:r>
                  <a:rPr lang="fr-FR" b="1" dirty="0"/>
                  <a:t>nanométrique en z</a:t>
                </a:r>
              </a:p>
              <a:p>
                <a:r>
                  <a:rPr lang="fr-FR" dirty="0"/>
                  <a:t>Résolution de l’ordre du </a:t>
                </a:r>
                <a:r>
                  <a:rPr lang="fr-FR" b="1" dirty="0" err="1"/>
                  <a:t>μrad</a:t>
                </a:r>
                <a:r>
                  <a:rPr lang="fr-FR" b="1" dirty="0"/>
                  <a:t>. En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blipFill>
                <a:blip r:embed="rId6"/>
                <a:stretch>
                  <a:fillRect l="-14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1" y="21323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339298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196316"/>
            <a:ext cx="12188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Triskèle-Bot : Étude et développement d’un robot</a:t>
            </a:r>
          </a:p>
          <a:p>
            <a:pPr algn="ctr"/>
            <a:r>
              <a:rPr lang="fr-FR" sz="3200" b="1" dirty="0">
                <a:solidFill>
                  <a:srgbClr val="005393"/>
                </a:solidFill>
              </a:rPr>
              <a:t>Parallèle continu pour le </a:t>
            </a:r>
            <a:r>
              <a:rPr lang="fr-FR" sz="3200" b="1" dirty="0" err="1">
                <a:solidFill>
                  <a:srgbClr val="005393"/>
                </a:solidFill>
              </a:rPr>
              <a:t>micropositionnement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CFB13F-C3F7-48D8-A101-E4A4D9F45686}"/>
              </a:ext>
            </a:extLst>
          </p:cNvPr>
          <p:cNvGrpSpPr/>
          <p:nvPr/>
        </p:nvGrpSpPr>
        <p:grpSpPr>
          <a:xfrm>
            <a:off x="-538916" y="2147104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980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5AC67B92-5138-4308-B834-E339106E41C7}"/>
              </a:ext>
            </a:extLst>
          </p:cNvPr>
          <p:cNvSpPr txBox="1"/>
          <p:nvPr/>
        </p:nvSpPr>
        <p:spPr>
          <a:xfrm>
            <a:off x="1744442" y="1982439"/>
            <a:ext cx="486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Pas encore d’idées d’accroche…</a:t>
            </a: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La vision par ordinateur pour du positionnement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0F1301F7-F18A-4C0A-A668-170A9A730E2D}"/>
              </a:ext>
            </a:extLst>
          </p:cNvPr>
          <p:cNvSpPr txBox="1"/>
          <p:nvPr/>
        </p:nvSpPr>
        <p:spPr>
          <a:xfrm>
            <a:off x="923169" y="3740900"/>
            <a:ext cx="486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Pas encore d’idées d’accroche…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BCC7EE-B0DB-4871-A234-CE1F8524E784}"/>
              </a:ext>
            </a:extLst>
          </p:cNvPr>
          <p:cNvSpPr txBox="1"/>
          <p:nvPr/>
        </p:nvSpPr>
        <p:spPr>
          <a:xfrm>
            <a:off x="360000" y="1080000"/>
            <a:ext cx="424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Exemples de méthodes de mesure de pose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5003CA5-81D3-49B3-AFF5-6ABAF9C1BA22}"/>
              </a:ext>
            </a:extLst>
          </p:cNvPr>
          <p:cNvSpPr txBox="1"/>
          <p:nvPr/>
        </p:nvSpPr>
        <p:spPr>
          <a:xfrm>
            <a:off x="7200000" y="1080000"/>
            <a:ext cx="355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Exemples d’applications robotiques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A1F29B0-CA99-4D81-B551-BB4A836529E4}"/>
              </a:ext>
            </a:extLst>
          </p:cNvPr>
          <p:cNvCxnSpPr>
            <a:cxnSpLocks/>
          </p:cNvCxnSpPr>
          <p:nvPr/>
        </p:nvCxnSpPr>
        <p:spPr>
          <a:xfrm flipH="1">
            <a:off x="60768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9DA9DF1-8EA8-41E2-83B5-14908B1BC001}"/>
              </a:ext>
            </a:extLst>
          </p:cNvPr>
          <p:cNvSpPr txBox="1"/>
          <p:nvPr/>
        </p:nvSpPr>
        <p:spPr>
          <a:xfrm>
            <a:off x="6920134" y="2239960"/>
            <a:ext cx="2575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Perseverance Nasa</a:t>
            </a:r>
          </a:p>
          <a:p>
            <a:r>
              <a:rPr lang="fr-FR"/>
              <a:t>HRP-5P robot humanoïde</a:t>
            </a:r>
          </a:p>
          <a:p>
            <a:r>
              <a:rPr lang="fr-FR"/>
              <a:t>Drones</a:t>
            </a:r>
          </a:p>
          <a:p>
            <a:r>
              <a:rPr lang="fr-FR"/>
              <a:t>Automobile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F69E3F-8D1F-46D6-A4FE-81BADD77131C}"/>
              </a:ext>
            </a:extLst>
          </p:cNvPr>
          <p:cNvSpPr txBox="1"/>
          <p:nvPr/>
        </p:nvSpPr>
        <p:spPr>
          <a:xfrm>
            <a:off x="1072759" y="2239960"/>
            <a:ext cx="2705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Réseaux de neurones</a:t>
            </a:r>
          </a:p>
          <a:p>
            <a:r>
              <a:rPr lang="fr-FR"/>
              <a:t>SLAM / SIFT</a:t>
            </a:r>
          </a:p>
          <a:p>
            <a:r>
              <a:rPr lang="fr-FR"/>
              <a:t>Monoculaire / stéréovision</a:t>
            </a:r>
          </a:p>
          <a:p>
            <a:r>
              <a:rPr lang="fr-FR"/>
              <a:t>Marqueurs</a:t>
            </a:r>
          </a:p>
        </p:txBody>
      </p:sp>
    </p:spTree>
    <p:extLst>
      <p:ext uri="{BB962C8B-B14F-4D97-AF65-F5344CB8AC3E}">
        <p14:creationId xmlns:p14="http://schemas.microsoft.com/office/powerpoint/2010/main" val="381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86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9891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5759891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462549" y="219183"/>
            <a:ext cx="1800000" cy="290183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9B66748-CE88-469C-82BC-B119FC3C6E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2" t="3757" r="3025" b="3655"/>
          <a:stretch/>
        </p:blipFill>
        <p:spPr>
          <a:xfrm rot="16200000">
            <a:off x="3265946" y="4380732"/>
            <a:ext cx="2203037" cy="1666582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121189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3534173" y="3219268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111923" y="754512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D1D01C3-7575-456C-8F8B-B5FF58BB1979}"/>
              </a:ext>
            </a:extLst>
          </p:cNvPr>
          <p:cNvSpPr txBox="1"/>
          <p:nvPr/>
        </p:nvSpPr>
        <p:spPr>
          <a:xfrm>
            <a:off x="5988857" y="3562883"/>
            <a:ext cx="3465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citations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347127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002" y="3396728"/>
            <a:ext cx="3780000" cy="279545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347127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412" y="1347126"/>
            <a:ext cx="3780000" cy="15178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07DD21-B731-460F-ABC4-9D8AFF5A2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412" y="3354630"/>
            <a:ext cx="3780000" cy="28796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50625A-3862-430A-8D5F-F4FBA912C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09" y="4729652"/>
            <a:ext cx="3780000" cy="966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C654D6-160B-4EF5-A950-4F7D6F7AE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21" y="3354630"/>
            <a:ext cx="3780000" cy="117951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469168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964283" y="720000"/>
            <a:ext cx="225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 périodique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9244570" y="719074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 Vernier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EB5D6E-EC03-4A5D-A10A-BB2314B915FE}"/>
              </a:ext>
            </a:extLst>
          </p:cNvPr>
          <p:cNvSpPr txBox="1"/>
          <p:nvPr/>
        </p:nvSpPr>
        <p:spPr>
          <a:xfrm>
            <a:off x="3871441" y="2852465"/>
            <a:ext cx="451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+ performances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10F54938-0AEE-438F-9699-5D6DE0EFFEF6}"/>
              </a:ext>
            </a:extLst>
          </p:cNvPr>
          <p:cNvSpPr txBox="1"/>
          <p:nvPr/>
        </p:nvSpPr>
        <p:spPr>
          <a:xfrm>
            <a:off x="6120000" y="4320000"/>
            <a:ext cx="582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/>
              <a:t>Étendre la mesure </a:t>
            </a:r>
            <a:r>
              <a:rPr lang="fr-FR" dirty="0"/>
              <a:t>à une plage largement centimétrique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/>
              <a:t>Conserver la grande résolution </a:t>
            </a:r>
            <a:r>
              <a:rPr lang="fr-FR" dirty="0"/>
              <a:t>de la mesure de phase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Utiliser la projection orthographique pour </a:t>
            </a:r>
            <a:r>
              <a:rPr lang="fr-FR" u="sng" dirty="0"/>
              <a:t>mesurer la pose 3D</a:t>
            </a:r>
            <a:r>
              <a:rPr lang="fr-FR" dirty="0"/>
              <a:t> des mires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Rendre la </a:t>
            </a:r>
            <a:r>
              <a:rPr lang="fr-FR" u="sng" dirty="0"/>
              <a:t>mesure robuste</a:t>
            </a:r>
            <a:r>
              <a:rPr lang="fr-FR" dirty="0"/>
              <a:t> aux conditions d’imagerie défavorable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Porter la méthode pour des </a:t>
            </a:r>
            <a:r>
              <a:rPr lang="fr-FR" u="sng" dirty="0"/>
              <a:t>applications microrobotiques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5" t="6187" r="20394" b="6404"/>
          <a:stretch/>
        </p:blipFill>
        <p:spPr>
          <a:xfrm>
            <a:off x="9401786" y="1512579"/>
            <a:ext cx="2520000" cy="154105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7BB87CDB-0AE4-4072-8125-EB02BF788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691" y="1223885"/>
            <a:ext cx="2520000" cy="220305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241AA5-AB61-4FE3-93C7-4B2C7C8E35CD}"/>
              </a:ext>
            </a:extLst>
          </p:cNvPr>
          <p:cNvSpPr txBox="1"/>
          <p:nvPr/>
        </p:nvSpPr>
        <p:spPr>
          <a:xfrm>
            <a:off x="162851" y="946098"/>
            <a:ext cx="6087179" cy="1510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Motifs périodiques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Résolution nanométriques atteignables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Exploitation de la redondance d’information périodique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Bonne robustesse aux conditions d’imagerie en microscopie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Plage de mesure d’une seule période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5F8BF9-9484-427D-95E6-C921DA5F0CD3}"/>
              </a:ext>
            </a:extLst>
          </p:cNvPr>
          <p:cNvSpPr/>
          <p:nvPr/>
        </p:nvSpPr>
        <p:spPr>
          <a:xfrm>
            <a:off x="162851" y="1288780"/>
            <a:ext cx="6087179" cy="825737"/>
          </a:xfrm>
          <a:prstGeom prst="rect">
            <a:avLst/>
          </a:prstGeom>
          <a:noFill/>
          <a:ln w="19050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4B3DEC-E9EB-4C7C-BB22-3C4315A6832C}"/>
              </a:ext>
            </a:extLst>
          </p:cNvPr>
          <p:cNvSpPr/>
          <p:nvPr/>
        </p:nvSpPr>
        <p:spPr>
          <a:xfrm>
            <a:off x="162850" y="2154472"/>
            <a:ext cx="6087179" cy="27017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4765511-3E41-47C7-BA0B-B0898506E4A1}"/>
              </a:ext>
            </a:extLst>
          </p:cNvPr>
          <p:cNvSpPr txBox="1"/>
          <p:nvPr/>
        </p:nvSpPr>
        <p:spPr>
          <a:xfrm>
            <a:off x="7129184" y="627367"/>
            <a:ext cx="16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18 nm</a:t>
            </a:r>
          </a:p>
          <a:p>
            <a:r>
              <a:rPr lang="fr-FR" sz="1600" dirty="0"/>
              <a:t>plage de 2x2 cm²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F9986CF-FC85-48AC-AA0F-A6067D6381F0}"/>
              </a:ext>
            </a:extLst>
          </p:cNvPr>
          <p:cNvSpPr txBox="1"/>
          <p:nvPr/>
        </p:nvSpPr>
        <p:spPr>
          <a:xfrm>
            <a:off x="9840279" y="639110"/>
            <a:ext cx="16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</a:t>
            </a:r>
          </a:p>
          <a:p>
            <a:r>
              <a:rPr lang="fr-FR" sz="1600" dirty="0"/>
              <a:t>plage de 1x1 cm²</a:t>
            </a:r>
          </a:p>
        </p:txBody>
      </p:sp>
      <p:sp>
        <p:nvSpPr>
          <p:cNvPr id="16" name="Flèche : angle droit 15">
            <a:extLst>
              <a:ext uri="{FF2B5EF4-FFF2-40B4-BE49-F238E27FC236}">
                <a16:creationId xmlns:a16="http://schemas.microsoft.com/office/drawing/2014/main" id="{E0FAFA5F-1F51-4BE0-875A-1D32469CAA73}"/>
              </a:ext>
            </a:extLst>
          </p:cNvPr>
          <p:cNvSpPr/>
          <p:nvPr/>
        </p:nvSpPr>
        <p:spPr>
          <a:xfrm rot="5400000">
            <a:off x="3660105" y="339744"/>
            <a:ext cx="691267" cy="4998856"/>
          </a:xfrm>
          <a:prstGeom prst="bentUpArrow">
            <a:avLst>
              <a:gd name="adj1" fmla="val 36782"/>
              <a:gd name="adj2" fmla="val 32855"/>
              <a:gd name="adj3" fmla="val 50000"/>
            </a:avLst>
          </a:prstGeom>
          <a:noFill/>
          <a:ln w="19050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F95132-3F44-42AA-9BBB-6D7C513E2F19}"/>
              </a:ext>
            </a:extLst>
          </p:cNvPr>
          <p:cNvSpPr txBox="1"/>
          <p:nvPr/>
        </p:nvSpPr>
        <p:spPr>
          <a:xfrm>
            <a:off x="1715057" y="2773742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Insertion d’une séquence codée dans la mire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85D5015-96AC-4563-99F9-BCA20C354059}"/>
              </a:ext>
            </a:extLst>
          </p:cNvPr>
          <p:cNvSpPr txBox="1"/>
          <p:nvPr/>
        </p:nvSpPr>
        <p:spPr>
          <a:xfrm>
            <a:off x="180000" y="3888080"/>
            <a:ext cx="434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Verrous scientifiques pour l’application de la mesure par mire à la microrobotique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3EAE2EF-2D29-4B91-8842-C0F1FCB4C46B}"/>
              </a:ext>
            </a:extLst>
          </p:cNvPr>
          <p:cNvSpPr txBox="1"/>
          <p:nvPr/>
        </p:nvSpPr>
        <p:spPr>
          <a:xfrm>
            <a:off x="180000" y="4525480"/>
            <a:ext cx="468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Plage de mesure trop limitée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Mesure planaire seulement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Faible robustesse aux conditions d’imagerie en microscopie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68AAB92-E059-4517-B3F7-8A882FADEDC1}"/>
              </a:ext>
            </a:extLst>
          </p:cNvPr>
          <p:cNvSpPr txBox="1"/>
          <p:nvPr/>
        </p:nvSpPr>
        <p:spPr>
          <a:xfrm>
            <a:off x="6120000" y="3960000"/>
            <a:ext cx="434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Proposition d’étude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72DD947-E2AA-4C3A-851A-7E596B379A99}"/>
              </a:ext>
            </a:extLst>
          </p:cNvPr>
          <p:cNvSpPr txBox="1"/>
          <p:nvPr/>
        </p:nvSpPr>
        <p:spPr>
          <a:xfrm>
            <a:off x="7390519" y="3415737"/>
            <a:ext cx="434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Galeano</a:t>
            </a:r>
            <a:r>
              <a:rPr lang="fr-FR" sz="2800" b="1" dirty="0">
                <a:solidFill>
                  <a:srgbClr val="FF0000"/>
                </a:solidFill>
              </a:rPr>
              <a:t> + Kim</a:t>
            </a: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33775</TotalTime>
  <Words>1317</Words>
  <Application>Microsoft Office PowerPoint</Application>
  <PresentationFormat>Grand écran</PresentationFormat>
  <Paragraphs>365</Paragraphs>
  <Slides>29</Slides>
  <Notes>29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Lucida Sans Unicode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1194</cp:revision>
  <dcterms:created xsi:type="dcterms:W3CDTF">2017-10-25T09:06:20Z</dcterms:created>
  <dcterms:modified xsi:type="dcterms:W3CDTF">2021-09-20T17:25:23Z</dcterms:modified>
</cp:coreProperties>
</file>